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256" r:id="rId5"/>
    <p:sldId id="292" r:id="rId6"/>
    <p:sldId id="257" r:id="rId7"/>
    <p:sldId id="259" r:id="rId8"/>
    <p:sldId id="263" r:id="rId9"/>
    <p:sldId id="305" r:id="rId10"/>
    <p:sldId id="295" r:id="rId11"/>
    <p:sldId id="299" r:id="rId12"/>
    <p:sldId id="281" r:id="rId13"/>
    <p:sldId id="324" r:id="rId14"/>
    <p:sldId id="306" r:id="rId15"/>
    <p:sldId id="262" r:id="rId16"/>
    <p:sldId id="304" r:id="rId17"/>
    <p:sldId id="308" r:id="rId18"/>
    <p:sldId id="309" r:id="rId19"/>
    <p:sldId id="310" r:id="rId20"/>
    <p:sldId id="282" r:id="rId21"/>
    <p:sldId id="268" r:id="rId22"/>
    <p:sldId id="269" r:id="rId23"/>
    <p:sldId id="272" r:id="rId24"/>
    <p:sldId id="270" r:id="rId25"/>
    <p:sldId id="311" r:id="rId26"/>
    <p:sldId id="312" r:id="rId27"/>
    <p:sldId id="313" r:id="rId28"/>
    <p:sldId id="314" r:id="rId29"/>
    <p:sldId id="315" r:id="rId30"/>
    <p:sldId id="316" r:id="rId31"/>
    <p:sldId id="317" r:id="rId32"/>
    <p:sldId id="277" r:id="rId33"/>
    <p:sldId id="318" r:id="rId34"/>
    <p:sldId id="319" r:id="rId35"/>
    <p:sldId id="264" r:id="rId36"/>
    <p:sldId id="273" r:id="rId37"/>
    <p:sldId id="274" r:id="rId38"/>
    <p:sldId id="284" r:id="rId39"/>
    <p:sldId id="285" r:id="rId40"/>
    <p:sldId id="294" r:id="rId41"/>
    <p:sldId id="290" r:id="rId42"/>
    <p:sldId id="289" r:id="rId43"/>
    <p:sldId id="297" r:id="rId44"/>
    <p:sldId id="286" r:id="rId45"/>
    <p:sldId id="287" r:id="rId46"/>
    <p:sldId id="323" r:id="rId47"/>
    <p:sldId id="320" r:id="rId48"/>
    <p:sldId id="291" r:id="rId49"/>
    <p:sldId id="303" r:id="rId50"/>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76923" autoAdjust="0"/>
  </p:normalViewPr>
  <p:slideViewPr>
    <p:cSldViewPr showGuides="1">
      <p:cViewPr varScale="1">
        <p:scale>
          <a:sx n="72" d="100"/>
          <a:sy n="72" d="100"/>
        </p:scale>
        <p:origin x="1290" y="33"/>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7/07/2016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7/07/2016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 to start)</a:t>
            </a:r>
          </a:p>
          <a:p>
            <a:endParaRPr lang="en-GB" dirty="0"/>
          </a:p>
          <a:p>
            <a:r>
              <a:rPr lang="en-GB" dirty="0"/>
              <a:t>AKA: </a:t>
            </a:r>
            <a:r>
              <a:rPr lang="en-GB" sz="1400" dirty="0"/>
              <a:t>How we set fire to the testing pyramid while maintaining confidence</a:t>
            </a:r>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a:solidFill>
                  <a:schemeClr val="tx1"/>
                </a:solidFill>
                <a:effectLst/>
                <a:latin typeface="+mn-lt"/>
                <a:ea typeface="+mn-ea"/>
                <a:cs typeface="+mn-cs"/>
              </a:rPr>
              <a:t>(Rob)</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https://vimeo.com/68390508</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a:t>
            </a:r>
            <a:r>
              <a:rPr lang="en-AU" sz="1400" b="0" i="0" kern="1200" dirty="0" err="1">
                <a:solidFill>
                  <a:schemeClr val="tx1"/>
                </a:solidFill>
                <a:effectLst/>
                <a:latin typeface="+mn-lt"/>
                <a:ea typeface="+mn-ea"/>
                <a:cs typeface="+mn-cs"/>
              </a:rPr>
              <a:t>Bogard</a:t>
            </a:r>
            <a:r>
              <a:rPr lang="en-AU" sz="1400" b="0" i="0" kern="1200" dirty="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provides</a:t>
            </a:r>
            <a:r>
              <a:rPr lang="en-AU" sz="1400" b="0" i="0" kern="1200" baseline="0" dirty="0">
                <a:solidFill>
                  <a:schemeClr val="tx1"/>
                </a:solidFill>
                <a:effectLst/>
                <a:latin typeface="+mn-lt"/>
                <a:ea typeface="+mn-ea"/>
                <a:cs typeface="+mn-cs"/>
              </a:rPr>
              <a:t> </a:t>
            </a:r>
            <a:r>
              <a:rPr lang="en-AU" sz="1400" b="0" i="0" kern="1200" dirty="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This</a:t>
            </a:r>
            <a:r>
              <a:rPr lang="en-AU" sz="1400" b="0" i="0" kern="1200" baseline="0" dirty="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3329306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a:p>
            <a:endParaRPr lang="en-AU" dirty="0"/>
          </a:p>
          <a:p>
            <a:r>
              <a:rPr lang="en-AU" dirty="0"/>
              <a:t>BURN IT TO</a:t>
            </a:r>
            <a:r>
              <a:rPr lang="en-AU" baseline="0" dirty="0"/>
              <a:t> THE GROUND!!</a:t>
            </a:r>
          </a:p>
          <a:p>
            <a:endParaRPr lang="en-GB" baseline="0" dirty="0"/>
          </a:p>
          <a:p>
            <a:r>
              <a:rPr lang="en-GB" baseline="0" dirty="0"/>
              <a:t>(Matt)</a:t>
            </a:r>
          </a:p>
          <a:p>
            <a:endParaRPr lang="en-AU" baseline="0" dirty="0"/>
          </a:p>
          <a:p>
            <a:r>
              <a:rPr lang="en-AU" baseline="0" dirty="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(we really mean it, this is serious)</a:t>
            </a:r>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dirty="0"/>
              <a:t>https://prezi.com/c5hrzba-wmxb/magentys-devops/</a:t>
            </a:r>
          </a:p>
          <a:p>
            <a:r>
              <a:rPr lang="en-AU" dirty="0"/>
              <a:t>http://www.meetup.com/Perth-Agile-Testing/events/212586832/</a:t>
            </a:r>
          </a:p>
          <a:p>
            <a:endParaRPr lang="en-AU" dirty="0"/>
          </a:p>
          <a:p>
            <a:r>
              <a:rPr lang="en-AU" dirty="0"/>
              <a:t>In a continuous delivery</a:t>
            </a:r>
            <a:r>
              <a:rPr lang="en-AU" baseline="0" dirty="0"/>
              <a:t> world where we want to innovate and rapidly release software incrementally we can deal with uncertainty about what users want by embracing “testing” in this context. But in order to achieve this and make full use of our investment in continuous delivery we need to decrease the feedback loop to real users and then take advantage of that by getting quantitative and qualitative feedback.</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2787142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Go back to original point on confidence.</a:t>
            </a:r>
          </a:p>
          <a:p>
            <a:endParaRPr lang="en-GB" dirty="0"/>
          </a:p>
          <a:p>
            <a:r>
              <a:rPr lang="en-GB" dirty="0"/>
              <a:t>1. Most stakeholders will</a:t>
            </a:r>
            <a:r>
              <a:rPr lang="en-GB" baseline="0" dirty="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a:p>
          <a:p>
            <a:r>
              <a:rPr lang="en-GB" baseline="0" dirty="0"/>
              <a:t>2. Increases agility and supports CD</a:t>
            </a:r>
          </a:p>
          <a:p>
            <a:endParaRPr lang="en-GB" baseline="0" dirty="0"/>
          </a:p>
          <a:p>
            <a:r>
              <a:rPr lang="en-GB" baseline="0" dirty="0"/>
              <a:t>3. Your first attempt at this doesn’t have to be right – but it should be simple.</a:t>
            </a:r>
          </a:p>
          <a:p>
            <a:pPr marL="285750" indent="-285750">
              <a:buFont typeface="Arial" panose="020B0604020202020204" pitchFamily="34" charset="0"/>
              <a:buChar char="•"/>
            </a:pPr>
            <a:r>
              <a:rPr lang="en-GB" baseline="0" dirty="0"/>
              <a:t>How many bugs are getting to production?</a:t>
            </a:r>
          </a:p>
          <a:p>
            <a:pPr marL="285750" indent="-285750">
              <a:buFont typeface="Arial" panose="020B0604020202020204" pitchFamily="34" charset="0"/>
              <a:buChar char="•"/>
            </a:pPr>
            <a:r>
              <a:rPr lang="en-GB" baseline="0" dirty="0"/>
              <a:t>How fast is your team delivering features?</a:t>
            </a:r>
          </a:p>
          <a:p>
            <a:pPr marL="285750" indent="-285750">
              <a:buFont typeface="Arial" panose="020B0604020202020204" pitchFamily="34" charset="0"/>
              <a:buChar char="•"/>
            </a:pPr>
            <a:r>
              <a:rPr lang="en-GB" baseline="0" dirty="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a:p>
            <a:endParaRPr lang="en-AU" dirty="0"/>
          </a:p>
          <a:p>
            <a:r>
              <a:rPr lang="en-AU" dirty="0"/>
              <a:t>So you might ask – Is that a simplification? Surely you don’t use</a:t>
            </a:r>
            <a:r>
              <a:rPr lang="en-AU" baseline="0" dirty="0"/>
              <a:t> one type of test (the fastest possible for a confidence level) across your whole app.</a:t>
            </a:r>
          </a:p>
          <a:p>
            <a:endParaRPr lang="en-AU" baseline="0" dirty="0"/>
          </a:p>
          <a:p>
            <a:r>
              <a:rPr lang="en-AU" baseline="0" dirty="0"/>
              <a:t>[Reveal]</a:t>
            </a:r>
          </a:p>
          <a:p>
            <a:endParaRPr lang="en-AU" baseline="0" dirty="0"/>
          </a:p>
          <a:p>
            <a:r>
              <a:rPr lang="en-AU" baseline="0" dirty="0"/>
              <a:t>Yes and no.</a:t>
            </a:r>
            <a:endParaRPr lang="en-AU" dirty="0"/>
          </a:p>
          <a:p>
            <a:endParaRPr lang="en-AU" dirty="0"/>
          </a:p>
          <a:p>
            <a:r>
              <a:rPr lang="en-AU" dirty="0"/>
              <a:t>Confidence level needed will likely change</a:t>
            </a:r>
            <a:r>
              <a:rPr lang="en-AU" baseline="0" dirty="0"/>
              <a:t> across different parts of the application.</a:t>
            </a:r>
          </a:p>
          <a:p>
            <a:endParaRPr lang="en-AU" baseline="0" dirty="0"/>
          </a:p>
          <a:p>
            <a:r>
              <a:rPr lang="en-AU" baseline="0" dirty="0"/>
              <a:t>But, we typically start with a broad brush testing strategy and let the inspect and adapt cycle run it’s course. Besides, in most of the apps we work on the </a:t>
            </a:r>
            <a:r>
              <a:rPr lang="en-AU" i="1" baseline="0" dirty="0"/>
              <a:t>majority</a:t>
            </a:r>
            <a:r>
              <a:rPr lang="en-AU" i="0" baseline="0" dirty="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Let’s get the burning question out of the way…</a:t>
            </a:r>
          </a:p>
          <a:p>
            <a:endParaRPr lang="en-US" dirty="0"/>
          </a:p>
          <a:p>
            <a:r>
              <a:rPr lang="en-US" dirty="0"/>
              <a:t>On a more serious note: We’ve been finding that with the testing strategies</a:t>
            </a:r>
            <a:r>
              <a:rPr lang="en-US" baseline="0" dirty="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 Matt)</a:t>
            </a:r>
          </a:p>
          <a:p>
            <a:endParaRPr lang="en-US" dirty="0"/>
          </a:p>
          <a:p>
            <a:r>
              <a:rPr lang="en-US" dirty="0"/>
              <a:t>So, because we work for enterprises, we need enterprise-driven right?</a:t>
            </a:r>
          </a:p>
          <a:p>
            <a:endParaRPr lang="en-US" dirty="0"/>
          </a:p>
          <a:p>
            <a:r>
              <a:rPr lang="en-US" dirty="0"/>
              <a:t>We need to set our strategy, show it at CAB and then apply it synergistically across the organization so they are all consistent.</a:t>
            </a:r>
          </a:p>
          <a:p>
            <a:endParaRPr lang="en-US" dirty="0"/>
          </a:p>
          <a:p>
            <a:r>
              <a:rPr lang="en-US" dirty="0"/>
              <a:t>Then we can hire a separate team of testers to roll out</a:t>
            </a:r>
            <a:r>
              <a:rPr lang="en-US" baseline="0" dirty="0"/>
              <a:t> the testing strategy across all teams and keep the developers honest because we don’t trust them…</a:t>
            </a:r>
          </a:p>
          <a:p>
            <a:endParaRPr lang="en-US" baseline="0" dirty="0"/>
          </a:p>
          <a:p>
            <a:r>
              <a:rPr lang="en-US" baseline="0" dirty="0"/>
              <a:t>NO. Just stop. </a:t>
            </a:r>
            <a:r>
              <a:rPr lang="en-US" baseline="0" dirty="0" err="1"/>
              <a:t>Srsly</a:t>
            </a:r>
            <a:r>
              <a:rPr lang="en-US" baseline="0" dirty="0"/>
              <a:t>.</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 major part of the strategy that we have been using involves a technique called Subcutaneous Tests</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One-level below the UI e.g. MVC controller</a:t>
            </a:r>
          </a:p>
          <a:p>
            <a:r>
              <a:rPr lang="en-AU" dirty="0"/>
              <a:t>Full stack of production dependencies wired in</a:t>
            </a:r>
          </a:p>
          <a:p>
            <a:r>
              <a:rPr lang="en-AU" dirty="0"/>
              <a:t>Application-owned </a:t>
            </a:r>
            <a:r>
              <a:rPr lang="en-AU" dirty="0" err="1"/>
              <a:t>datasources</a:t>
            </a:r>
            <a:r>
              <a:rPr lang="en-AU" dirty="0"/>
              <a:t> wired in</a:t>
            </a:r>
          </a:p>
          <a:p>
            <a:r>
              <a:rPr lang="en-AU" dirty="0"/>
              <a:t>External dependencies mocked out</a:t>
            </a:r>
          </a:p>
          <a:p>
            <a:endParaRPr lang="en-AU" dirty="0"/>
          </a:p>
          <a:p>
            <a:r>
              <a:rPr lang="en-AU" dirty="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https://www.flickr.com/photos/eschipul/4160817135</a:t>
            </a:r>
          </a:p>
          <a:p>
            <a:endParaRPr lang="en-GB" dirty="0"/>
          </a:p>
          <a:p>
            <a:r>
              <a:rPr lang="en-GB" dirty="0"/>
              <a:t>Not a silver bullet, there are some disadvantages and some limitations you need to be aware of. There are ways of working around or dealing with them though.</a:t>
            </a:r>
          </a:p>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Explain</a:t>
            </a:r>
            <a:r>
              <a:rPr lang="en-US" baseline="0" dirty="0"/>
              <a:t> the points, then look at the ways around them:</a:t>
            </a:r>
            <a:endParaRPr lang="en-US" dirty="0"/>
          </a:p>
          <a:p>
            <a:endParaRPr lang="en-US" dirty="0"/>
          </a:p>
          <a:p>
            <a:r>
              <a:rPr lang="en-US" dirty="0"/>
              <a:t>Complex</a:t>
            </a:r>
            <a:r>
              <a:rPr lang="en-US" baseline="0" dirty="0"/>
              <a:t> code – use a different type of test (or combine)</a:t>
            </a:r>
          </a:p>
          <a:p>
            <a:r>
              <a:rPr lang="en-US" baseline="0" dirty="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a:t>Multiple test failures – pick one, focus on fixing it then re-run all tests</a:t>
            </a:r>
          </a:p>
          <a:p>
            <a:r>
              <a:rPr lang="en-US" baseline="0" dirty="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a:t>(Rob)</a:t>
            </a:r>
            <a:endParaRPr lang="en-AU" dirty="0"/>
          </a:p>
          <a:p>
            <a:endParaRPr lang="en-AU" sz="1400" dirty="0"/>
          </a:p>
          <a:p>
            <a:r>
              <a:rPr lang="en-AU" sz="1400" dirty="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Create</a:t>
            </a:r>
            <a:r>
              <a:rPr lang="en-GB" baseline="0" dirty="0"/>
              <a:t>d by piping http://en.wikipedia.org/wiki/Test_automation into http://www.wordle.net/</a:t>
            </a:r>
            <a:endParaRPr lang="en-GB" dirty="0"/>
          </a:p>
          <a:p>
            <a:endParaRPr lang="en-GB" dirty="0"/>
          </a:p>
          <a:p>
            <a:r>
              <a:rPr lang="en-GB" dirty="0"/>
              <a:t>As consultants we get to move within a number of different projects</a:t>
            </a:r>
            <a:r>
              <a:rPr lang="en-GB" baseline="0" dirty="0"/>
              <a:t> and industries.</a:t>
            </a:r>
            <a:endParaRPr lang="en-GB" dirty="0"/>
          </a:p>
          <a:p>
            <a:endParaRPr lang="en-GB" dirty="0"/>
          </a:p>
          <a:p>
            <a:pPr marL="342900" indent="-342900">
              <a:buAutoNum type="arabicPeriod"/>
            </a:pPr>
            <a:r>
              <a:rPr lang="en-GB" baseline="0" dirty="0"/>
              <a:t>Seen a lot of approaches over the last few years and seen what a lot of companies have done these</a:t>
            </a:r>
          </a:p>
          <a:p>
            <a:pPr marL="342900" indent="-342900">
              <a:buAutoNum type="arabicPeriod"/>
            </a:pPr>
            <a:r>
              <a:rPr lang="en-GB" baseline="0" dirty="0"/>
              <a:t>Experimented with a number of different approaches ourselves</a:t>
            </a:r>
          </a:p>
          <a:p>
            <a:pPr marL="342900" indent="-342900">
              <a:buAutoNum type="arabicPeriod"/>
            </a:pPr>
            <a:r>
              <a:rPr lang="en-GB" baseline="0" dirty="0"/>
              <a:t>Done a lot of research into what people are saying and doing</a:t>
            </a:r>
          </a:p>
          <a:p>
            <a:pPr marL="342900" indent="-342900">
              <a:buAutoNum type="arabicPeriod"/>
            </a:pPr>
            <a:endParaRPr lang="en-GB" baseline="0" dirty="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Another</a:t>
            </a:r>
            <a:r>
              <a:rPr lang="en-GB" baseline="0" dirty="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chemeClr val="bg1"/>
                </a:solidFill>
              </a:rPr>
              <a:t>(Matt)</a:t>
            </a:r>
          </a:p>
          <a:p>
            <a:endParaRPr lang="en-GB" b="0" dirty="0">
              <a:solidFill>
                <a:schemeClr val="bg1"/>
              </a:solidFill>
            </a:endParaRPr>
          </a:p>
          <a:p>
            <a:r>
              <a:rPr lang="en-GB" b="0" dirty="0">
                <a:solidFill>
                  <a:schemeClr val="bg1"/>
                </a:solidFill>
              </a:rPr>
              <a:t>http://en.wikipedia.org/wiki/Landfill</a:t>
            </a:r>
          </a:p>
          <a:p>
            <a:endParaRPr lang="en-GB" b="0" dirty="0">
              <a:solidFill>
                <a:schemeClr val="bg1"/>
              </a:solidFill>
            </a:endParaRPr>
          </a:p>
          <a:p>
            <a:r>
              <a:rPr lang="en-GB" b="0" dirty="0">
                <a:solidFill>
                  <a:schemeClr val="bg1"/>
                </a:solidFill>
              </a:rPr>
              <a:t>We’ve seen (and written) some awful, awful test code</a:t>
            </a:r>
          </a:p>
          <a:p>
            <a:endParaRPr lang="en-GB" b="0" dirty="0">
              <a:solidFill>
                <a:schemeClr val="bg1"/>
              </a:solidFill>
            </a:endParaRPr>
          </a:p>
          <a:p>
            <a:r>
              <a:rPr lang="en-GB" b="0" dirty="0">
                <a:solidFill>
                  <a:schemeClr val="bg1"/>
                </a:solidFill>
              </a:rPr>
              <a:t>Made our fair share of mistakes and learned a lot</a:t>
            </a:r>
            <a:endParaRPr lang="en-AU" b="0" dirty="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(Matt)</a:t>
            </a:r>
          </a:p>
          <a:p>
            <a:endParaRPr lang="en-GB" dirty="0"/>
          </a:p>
          <a:p>
            <a:r>
              <a:rPr lang="en-GB" dirty="0"/>
              <a:t>In</a:t>
            </a:r>
            <a:r>
              <a:rPr lang="en-GB" baseline="0" dirty="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http://martinfowler.com/bliki/TestPyramid.html</a:t>
            </a:r>
          </a:p>
          <a:p>
            <a:endParaRPr lang="en-AU" baseline="0" dirty="0"/>
          </a:p>
          <a:p>
            <a:r>
              <a:rPr lang="en-GB" baseline="0" dirty="0"/>
              <a:t>This is the testing pyramid that you probably first heard about at </a:t>
            </a:r>
            <a:r>
              <a:rPr lang="en-GB" baseline="0" dirty="0" err="1"/>
              <a:t>uni</a:t>
            </a:r>
            <a:r>
              <a:rPr lang="en-GB" baseline="0" dirty="0"/>
              <a:t> – you have a breakdown of tests that looks something like this:</a:t>
            </a:r>
          </a:p>
          <a:p>
            <a:r>
              <a:rPr lang="en-GB" baseline="0" dirty="0"/>
              <a:t>Most organisations we go into either have limited testing, or have an approach based on something like this. We see this everywhere.</a:t>
            </a:r>
          </a:p>
          <a:p>
            <a:endParaRPr lang="en-GB" baseline="0" dirty="0"/>
          </a:p>
          <a:p>
            <a:r>
              <a:rPr lang="en-GB" baseline="0" dirty="0"/>
              <a:t>Mostly low level unit tests</a:t>
            </a:r>
          </a:p>
          <a:p>
            <a:r>
              <a:rPr lang="en-GB" baseline="0" dirty="0"/>
              <a:t>A smaller of number of service level or integration tests</a:t>
            </a:r>
          </a:p>
          <a:p>
            <a:r>
              <a:rPr lang="en-GB" baseline="0" dirty="0"/>
              <a:t>An even smaller number of UI or system level tests</a:t>
            </a:r>
            <a:br>
              <a:rPr lang="en-GB" baseline="0" dirty="0"/>
            </a:br>
            <a:endParaRPr lang="en-GB" baseline="0" dirty="0"/>
          </a:p>
          <a:p>
            <a:r>
              <a:rPr lang="en-GB" baseline="0" dirty="0"/>
              <a:t>[transition]</a:t>
            </a:r>
          </a:p>
          <a:p>
            <a:endParaRPr lang="en-GB" baseline="0" dirty="0"/>
          </a:p>
          <a:p>
            <a:r>
              <a:rPr lang="en-GB" b="1" baseline="0" dirty="0"/>
              <a:t>We hate the testing pyramid. There are 3 Problems we have with it:</a:t>
            </a:r>
          </a:p>
          <a:p>
            <a:endParaRPr lang="en-GB" baseline="0" dirty="0"/>
          </a:p>
          <a:p>
            <a:r>
              <a:rPr lang="en-GB" baseline="0" dirty="0"/>
              <a:t>You have to care about the type of tests rather than what confidence you’re getting from them – how many people waste time arguing if a test is unit/integration/etc.? That’s a WASTE OF TIME</a:t>
            </a:r>
          </a:p>
          <a:p>
            <a:r>
              <a:rPr lang="en-GB" baseline="0" dirty="0"/>
              <a:t>One-size-fits-all approach for all your projects that doesn’t give you the flexibility we feel you need across projects</a:t>
            </a:r>
          </a:p>
          <a:p>
            <a:r>
              <a:rPr lang="en-GB" baseline="0" dirty="0"/>
              <a:t>It also doesn’t take into account the relationship between speed and confidence…</a:t>
            </a:r>
          </a:p>
          <a:p>
            <a:endParaRPr lang="en-GB" baseline="0"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https://www.flickr.com/photos/davidvillarreal/8732245026/</a:t>
            </a:r>
          </a:p>
          <a:p>
            <a:endParaRPr lang="en-GB" dirty="0"/>
          </a:p>
          <a:p>
            <a:r>
              <a:rPr lang="en-GB" dirty="0"/>
              <a:t>Speed vs confidence</a:t>
            </a:r>
          </a:p>
          <a:p>
            <a:r>
              <a:rPr lang="en-GB" dirty="0"/>
              <a:t>By speed</a:t>
            </a:r>
            <a:r>
              <a:rPr lang="en-GB" baseline="0" dirty="0"/>
              <a:t> we mean speed of feedback – how quickly do we get feedback as to whether or not the codebase is ok</a:t>
            </a:r>
          </a:p>
          <a:p>
            <a:r>
              <a:rPr lang="en-GB" baseline="0" dirty="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baseline="0" dirty="0"/>
              <a:t>Automated or UI testing – all other considerations aside (human error, reliability </a:t>
            </a:r>
            <a:r>
              <a:rPr lang="en-GB" baseline="0" dirty="0" err="1"/>
              <a:t>etc</a:t>
            </a:r>
            <a:r>
              <a:rPr lang="en-GB" baseline="0" dirty="0"/>
              <a:t>) those two forms of testing take a lot of time to run</a:t>
            </a:r>
            <a:r>
              <a:rPr lang="en-AU" baseline="0" dirty="0"/>
              <a:t> but give you a lot of confidence the system is working because they act as a real user and exercise the entirety of the system as a user would.</a:t>
            </a:r>
          </a:p>
          <a:p>
            <a:r>
              <a:rPr lang="en-GB" baseline="0" dirty="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Quoted from his Holistic Testing talk at NDC 2013.</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740479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7/07/2016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a:solidFill>
                  <a:schemeClr val="accent5"/>
                </a:solidFill>
              </a:rPr>
              <a:t>This slide</a:t>
            </a:r>
            <a:r>
              <a:rPr lang="en-AU" sz="2800" baseline="0" dirty="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a:solidFill>
                  <a:srgbClr val="F8941E"/>
                </a:solidFill>
                <a:latin typeface="SegoeUI-Semilight"/>
              </a:rPr>
              <a:t>Our identity features large </a:t>
            </a:r>
          </a:p>
          <a:p>
            <a:r>
              <a:rPr lang="en-AU" sz="1200" b="0" i="0" u="none" strike="noStrike" baseline="0" dirty="0">
                <a:solidFill>
                  <a:srgbClr val="F8941E"/>
                </a:solidFill>
                <a:latin typeface="SegoeUI-Semilight"/>
              </a:rPr>
              <a:t>areas of navy and white, </a:t>
            </a:r>
          </a:p>
          <a:p>
            <a:r>
              <a:rPr lang="en-AU" sz="1200" b="0" i="0" u="none" strike="noStrike" baseline="0" dirty="0">
                <a:solidFill>
                  <a:srgbClr val="F8941E"/>
                </a:solidFill>
                <a:latin typeface="SegoeUI-Semilight"/>
              </a:rPr>
              <a:t>punctuated by a selected </a:t>
            </a:r>
          </a:p>
          <a:p>
            <a:r>
              <a:rPr lang="en-AU" sz="1200" b="0" i="0" u="none" strike="noStrike" baseline="0" dirty="0">
                <a:solidFill>
                  <a:srgbClr val="F8941E"/>
                </a:solidFill>
                <a:latin typeface="SegoeUI-Semilight"/>
              </a:rPr>
              <a:t>palette of highlight colours.</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Base colours</a:t>
            </a:r>
          </a:p>
          <a:p>
            <a:r>
              <a:rPr lang="en-AU" sz="900" b="0" i="0" u="none" strike="noStrike" baseline="0" dirty="0">
                <a:solidFill>
                  <a:srgbClr val="FFFFFF"/>
                </a:solidFill>
                <a:latin typeface="SegoeUI"/>
              </a:rPr>
              <a:t>Navy and white colour the majority of</a:t>
            </a:r>
          </a:p>
          <a:p>
            <a:r>
              <a:rPr lang="en-AU" sz="900" b="0" i="0" u="none" strike="noStrike" baseline="0" dirty="0">
                <a:solidFill>
                  <a:srgbClr val="FFFFFF"/>
                </a:solidFill>
                <a:latin typeface="SegoeUI"/>
              </a:rPr>
              <a:t>backgrounds and copy in all applications.</a:t>
            </a:r>
          </a:p>
          <a:p>
            <a:r>
              <a:rPr lang="en-AU" sz="900" b="1" i="0" u="none" strike="noStrike" baseline="0" dirty="0">
                <a:solidFill>
                  <a:srgbClr val="FFFFFF"/>
                </a:solidFill>
                <a:latin typeface="SegoeUI-Bold"/>
              </a:rPr>
              <a:t>Highlight colours</a:t>
            </a:r>
          </a:p>
          <a:p>
            <a:r>
              <a:rPr lang="en-AU" sz="900" b="0" i="0" u="none" strike="noStrike" baseline="0" dirty="0">
                <a:solidFill>
                  <a:srgbClr val="FFFFFF"/>
                </a:solidFill>
                <a:latin typeface="SegoeUI"/>
              </a:rPr>
              <a:t>Highlight colours are used in conjunction</a:t>
            </a:r>
          </a:p>
          <a:p>
            <a:r>
              <a:rPr lang="en-AU" sz="900" b="0" i="0" u="none" strike="noStrike" baseline="0" dirty="0">
                <a:solidFill>
                  <a:srgbClr val="FFFFFF"/>
                </a:solidFill>
                <a:latin typeface="SegoeUI"/>
              </a:rPr>
              <a:t>with the base colours to create a vibrant</a:t>
            </a:r>
          </a:p>
          <a:p>
            <a:r>
              <a:rPr lang="en-AU" sz="900" b="0" i="0" u="none" strike="noStrike" baseline="0" dirty="0">
                <a:solidFill>
                  <a:srgbClr val="FFFFFF"/>
                </a:solidFill>
                <a:latin typeface="SegoeUI"/>
              </a:rPr>
              <a:t>and diverse identity.</a:t>
            </a:r>
          </a:p>
          <a:p>
            <a:endParaRPr lang="en-AU" sz="900" b="0" i="0" u="none" strike="noStrike" baseline="0" dirty="0">
              <a:solidFill>
                <a:srgbClr val="FFFFFF"/>
              </a:solidFill>
              <a:latin typeface="SegoeUI"/>
            </a:endParaRPr>
          </a:p>
          <a:p>
            <a:r>
              <a:rPr lang="en-AU" sz="900" b="0" i="0" u="none" strike="noStrike" baseline="0" dirty="0">
                <a:solidFill>
                  <a:srgbClr val="FFFFFF"/>
                </a:solidFill>
                <a:latin typeface="SegoeUI"/>
              </a:rPr>
              <a:t>Highlight colours can be used for:</a:t>
            </a:r>
          </a:p>
          <a:p>
            <a:r>
              <a:rPr lang="en-AU" sz="900" b="0" i="0" u="none" strike="noStrike" baseline="0" dirty="0">
                <a:solidFill>
                  <a:srgbClr val="FFFFFF"/>
                </a:solidFill>
                <a:latin typeface="SegoeUI"/>
              </a:rPr>
              <a:t>• headings and subheadings</a:t>
            </a:r>
          </a:p>
          <a:p>
            <a:r>
              <a:rPr lang="en-AU" sz="900" b="0" i="0" u="none" strike="noStrike" baseline="0" dirty="0">
                <a:solidFill>
                  <a:srgbClr val="FFFFFF"/>
                </a:solidFill>
                <a:latin typeface="SegoeUI"/>
              </a:rPr>
              <a:t>• highlight copy</a:t>
            </a:r>
          </a:p>
          <a:p>
            <a:r>
              <a:rPr lang="en-AU" sz="900" b="0" i="0" u="none" strike="noStrike" baseline="0" dirty="0">
                <a:solidFill>
                  <a:srgbClr val="FFFFFF"/>
                </a:solidFill>
                <a:latin typeface="SegoeUI"/>
              </a:rPr>
              <a:t>• rules and/or boxes</a:t>
            </a:r>
          </a:p>
          <a:p>
            <a:r>
              <a:rPr lang="en-AU" sz="900" b="0" i="0" u="none" strike="noStrike" baseline="0" dirty="0">
                <a:solidFill>
                  <a:srgbClr val="FFFFFF"/>
                </a:solidFill>
                <a:latin typeface="SegoeUI"/>
              </a:rPr>
              <a:t>• links and/or buttons</a:t>
            </a:r>
          </a:p>
          <a:p>
            <a:r>
              <a:rPr lang="en-AU" sz="900" b="0" i="0" u="none" strike="noStrike" baseline="0" dirty="0">
                <a:solidFill>
                  <a:srgbClr val="FFFFFF"/>
                </a:solidFill>
                <a:latin typeface="SegoeUI"/>
              </a:rPr>
              <a:t>• tinting images</a:t>
            </a:r>
          </a:p>
          <a:p>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graphic</a:t>
            </a:r>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devices</a:t>
            </a:r>
            <a:r>
              <a:rPr lang="fr-FR" sz="900" b="0" i="0" u="none" strike="noStrike" baseline="0" dirty="0">
                <a:solidFill>
                  <a:srgbClr val="FFFFFF"/>
                </a:solidFill>
                <a:latin typeface="SegoeUI"/>
              </a:rPr>
              <a:t> </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Highlight tints</a:t>
            </a:r>
          </a:p>
          <a:p>
            <a:r>
              <a:rPr lang="en-AU" sz="900" b="0" i="0" u="none" strike="noStrike" baseline="0" dirty="0">
                <a:solidFill>
                  <a:srgbClr val="FFFFFF"/>
                </a:solidFill>
                <a:latin typeface="SegoeUI"/>
              </a:rPr>
              <a:t>Tints are used for charts and diagrams.</a:t>
            </a:r>
          </a:p>
          <a:p>
            <a:r>
              <a:rPr lang="en-AU" sz="900" b="1" i="0" u="none" strike="noStrike" baseline="0" dirty="0">
                <a:solidFill>
                  <a:srgbClr val="FFFFFF"/>
                </a:solidFill>
                <a:latin typeface="SegoeUI-Bold"/>
              </a:rPr>
              <a:t>Do not over-use </a:t>
            </a:r>
            <a:r>
              <a:rPr lang="en-AU" sz="900" b="0" i="0" u="none" strike="noStrike" baseline="0" dirty="0">
                <a:solidFill>
                  <a:srgbClr val="FFFFFF"/>
                </a:solidFill>
                <a:latin typeface="SegoeUI"/>
              </a:rPr>
              <a:t>– using one secondary</a:t>
            </a:r>
          </a:p>
          <a:p>
            <a:r>
              <a:rPr lang="en-AU" sz="900" b="0" i="0" u="none" strike="noStrike" baseline="0" dirty="0">
                <a:solidFill>
                  <a:srgbClr val="FFFFFF"/>
                </a:solidFill>
                <a:latin typeface="SegoeUI"/>
              </a:rPr>
              <a:t>colour per page is recommended.</a:t>
            </a:r>
          </a:p>
          <a:p>
            <a:endParaRPr lang="en-AU" sz="900" b="0" i="0" u="none" strike="noStrike" baseline="0" dirty="0">
              <a:solidFill>
                <a:srgbClr val="FFFFFF"/>
              </a:solidFill>
              <a:latin typeface="SegoeUI"/>
            </a:endParaRPr>
          </a:p>
          <a:p>
            <a:r>
              <a:rPr lang="en-AU" sz="900" b="1" i="0" u="none" strike="noStrike" baseline="0" dirty="0">
                <a:solidFill>
                  <a:srgbClr val="FFFFFF"/>
                </a:solidFill>
                <a:latin typeface="SegoeUI-Bold"/>
              </a:rPr>
              <a:t>Please don’t</a:t>
            </a:r>
          </a:p>
          <a:p>
            <a:r>
              <a:rPr lang="en-AU" sz="900" b="0" i="0" u="none" strike="noStrike" baseline="0" dirty="0">
                <a:solidFill>
                  <a:srgbClr val="FFFFFF"/>
                </a:solidFill>
                <a:latin typeface="SegoeUI"/>
              </a:rPr>
              <a:t>• use any colours outside of the specified</a:t>
            </a:r>
          </a:p>
          <a:p>
            <a:r>
              <a:rPr lang="en-AU" sz="900" b="0" i="0" u="none" strike="noStrike" baseline="0" dirty="0">
                <a:solidFill>
                  <a:srgbClr val="FFFFFF"/>
                </a:solidFill>
                <a:latin typeface="SegoeUI"/>
              </a:rPr>
              <a:t>colour palette</a:t>
            </a:r>
          </a:p>
          <a:p>
            <a:r>
              <a:rPr lang="en-AU" sz="900" b="0" i="0" u="none" strike="noStrike" baseline="0" dirty="0">
                <a:solidFill>
                  <a:srgbClr val="FFFFFF"/>
                </a:solidFill>
                <a:latin typeface="SegoeUI"/>
              </a:rPr>
              <a:t>• create non-specified tints</a:t>
            </a:r>
          </a:p>
          <a:p>
            <a:r>
              <a:rPr lang="en-AU" sz="900" b="0" i="0" u="none" strike="noStrike" baseline="0" dirty="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81365592-B95A-4E1B-8688-B9BAC9237151}" type="datetime1">
              <a:rPr lang="en-AU" smtClean="0"/>
              <a:t>7/07/2016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4" name="Date Placeholder 3"/>
          <p:cNvSpPr>
            <a:spLocks noGrp="1"/>
          </p:cNvSpPr>
          <p:nvPr>
            <p:ph type="dt" sz="half" idx="10"/>
          </p:nvPr>
        </p:nvSpPr>
        <p:spPr/>
        <p:txBody>
          <a:bodyPr/>
          <a:lstStyle/>
          <a:p>
            <a:fld id="{AD4CC7D5-0035-4193-9F83-5592C7C73289}" type="datetime1">
              <a:rPr lang="en-AU" smtClean="0"/>
              <a:t>7/07/2016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7/07/2016</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7/07/2016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7/07/2016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a:t>Page</a:t>
            </a:r>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7/07/2016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7/07/2016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2AB80E0E-1F2C-4E6E-B168-928DCCD9FC96}" type="datetime1">
              <a:rPr lang="en-AU" smtClean="0"/>
              <a:t>7/07/2016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7/07/2016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7/07/2016</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5" name="TextBox 4"/>
          <p:cNvSpPr txBox="1"/>
          <p:nvPr userDrawn="1"/>
        </p:nvSpPr>
        <p:spPr>
          <a:xfrm>
            <a:off x="3286894" y="6417335"/>
            <a:ext cx="4524187" cy="307777"/>
          </a:xfrm>
          <a:prstGeom prst="rect">
            <a:avLst/>
          </a:prstGeom>
          <a:noFill/>
        </p:spPr>
        <p:txBody>
          <a:bodyPr wrap="none" rtlCol="0">
            <a:spAutoFit/>
          </a:bodyPr>
          <a:lstStyle/>
          <a:p>
            <a:r>
              <a:rPr lang="en-AU" sz="1400" dirty="0"/>
              <a:t>#</a:t>
            </a:r>
            <a:r>
              <a:rPr lang="en-AU" sz="1400" dirty="0" err="1"/>
              <a:t>ndcsydney</a:t>
            </a:r>
            <a:r>
              <a:rPr lang="en-AU" sz="1400" dirty="0"/>
              <a:t> #</a:t>
            </a:r>
            <a:r>
              <a:rPr lang="en-AU" sz="1400" dirty="0" err="1"/>
              <a:t>microtesting</a:t>
            </a:r>
            <a:r>
              <a:rPr lang="en-AU" sz="1400" dirty="0"/>
              <a:t> @</a:t>
            </a:r>
            <a:r>
              <a:rPr lang="en-AU" sz="1400" dirty="0" err="1"/>
              <a:t>robdmoore</a:t>
            </a:r>
            <a:r>
              <a:rPr lang="en-AU" sz="1400" dirty="0"/>
              <a:t> @</a:t>
            </a:r>
            <a:r>
              <a:rPr lang="en-AU" sz="1400" dirty="0" err="1"/>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a:t>Microtesting</a:t>
            </a:r>
            <a:br>
              <a:rPr lang="en-GB" dirty="0"/>
            </a:br>
            <a:br>
              <a:rPr lang="en-GB" dirty="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a:t>Matt Davies</a:t>
            </a:r>
          </a:p>
          <a:p>
            <a:r>
              <a:rPr lang="en-GB" sz="2400" dirty="0"/>
              <a:t>Principal Consultant</a:t>
            </a:r>
            <a:endParaRPr lang="en-AU" sz="2400" dirty="0"/>
          </a:p>
        </p:txBody>
      </p:sp>
      <p:sp>
        <p:nvSpPr>
          <p:cNvPr id="4" name="TextBox 3"/>
          <p:cNvSpPr txBox="1"/>
          <p:nvPr/>
        </p:nvSpPr>
        <p:spPr>
          <a:xfrm>
            <a:off x="5144912" y="5407109"/>
            <a:ext cx="2894510" cy="830997"/>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Consultant</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42" y="549474"/>
            <a:ext cx="11161240" cy="2232248"/>
          </a:xfrm>
        </p:spPr>
        <p:txBody>
          <a:bodyPr/>
          <a:lstStyle/>
          <a:p>
            <a:pPr algn="ctr">
              <a:lnSpc>
                <a:spcPts val="8000"/>
              </a:lnSpc>
            </a:pPr>
            <a:r>
              <a:rPr lang="en-GB" sz="7200" b="1" dirty="0"/>
              <a:t>The goal of testing</a:t>
            </a:r>
            <a:br>
              <a:rPr lang="en-GB" sz="7200" b="1" dirty="0"/>
            </a:br>
            <a:r>
              <a:rPr lang="en-GB" sz="7200" b="1" dirty="0"/>
              <a:t>is not to test.</a:t>
            </a:r>
            <a:endParaRPr lang="en-GB" sz="72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10</a:t>
            </a:fld>
            <a:endParaRPr lang="en-AU" dirty="0"/>
          </a:p>
        </p:txBody>
      </p:sp>
      <p:sp>
        <p:nvSpPr>
          <p:cNvPr id="4" name="Rectangle 3"/>
          <p:cNvSpPr/>
          <p:nvPr/>
        </p:nvSpPr>
        <p:spPr>
          <a:xfrm>
            <a:off x="370570" y="3748157"/>
            <a:ext cx="10657184" cy="1754326"/>
          </a:xfrm>
          <a:prstGeom prst="rect">
            <a:avLst/>
          </a:prstGeom>
        </p:spPr>
        <p:txBody>
          <a:bodyPr wrap="square">
            <a:spAutoFit/>
          </a:bodyPr>
          <a:lstStyle/>
          <a:p>
            <a:r>
              <a:rPr lang="en-GB" sz="5400" dirty="0"/>
              <a:t>Our goal should be to get </a:t>
            </a:r>
            <a:r>
              <a:rPr lang="en-GB" sz="5400" i="1" dirty="0"/>
              <a:t>enough</a:t>
            </a:r>
            <a:r>
              <a:rPr lang="en-GB" sz="5400" dirty="0"/>
              <a:t> confidence as quickly as possible.</a:t>
            </a:r>
            <a:endParaRPr lang="en-GB" sz="4800" dirty="0"/>
          </a:p>
        </p:txBody>
      </p:sp>
    </p:spTree>
    <p:extLst>
      <p:ext uri="{BB962C8B-B14F-4D97-AF65-F5344CB8AC3E}">
        <p14:creationId xmlns:p14="http://schemas.microsoft.com/office/powerpoint/2010/main" val="393835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Jimmy </a:t>
            </a:r>
            <a:r>
              <a:rPr lang="en-GB" dirty="0" err="1"/>
              <a:t>Bogard’s</a:t>
            </a:r>
            <a:r>
              <a:rPr lang="en-GB" dirty="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a:solidFill>
                    <a:srgbClr val="800080"/>
                  </a:solidFill>
                  <a:latin typeface="Comic Sans MS" panose="030F0702030302020204" pitchFamily="66" charset="0"/>
                </a:rPr>
                <a:t>Slow as</a:t>
              </a:r>
            </a:p>
            <a:p>
              <a:pPr algn="ctr"/>
              <a:r>
                <a:rPr lang="en-AU" sz="1200" dirty="0">
                  <a:solidFill>
                    <a:srgbClr val="800080"/>
                  </a:solidFill>
                  <a:latin typeface="Comic Sans MS" panose="030F0702030302020204" pitchFamily="66" charset="0"/>
                </a:rPr>
                <a:t>hell</a:t>
              </a: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Slow</a:t>
              </a: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Fast</a:t>
              </a: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12</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a:t>Our testing pyramid</a:t>
            </a:r>
            <a:endParaRPr lang="en-AU" dirty="0"/>
          </a:p>
        </p:txBody>
      </p:sp>
    </p:spTree>
    <p:extLst>
      <p:ext uri="{BB962C8B-B14F-4D97-AF65-F5344CB8AC3E}">
        <p14:creationId xmlns:p14="http://schemas.microsoft.com/office/powerpoint/2010/main" val="2756510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13</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a:t>Our testing pyramid</a:t>
            </a:r>
            <a:endParaRPr lang="en-AU" dirty="0"/>
          </a:p>
        </p:txBody>
      </p:sp>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“Testing is the process of evaluating a product by learning about it through experimentation, which includes to some degree: questioning, study, modelling, observation and inference.</a:t>
            </a:r>
            <a:br>
              <a:rPr lang="en-AU" sz="3600" dirty="0"/>
            </a:br>
            <a:r>
              <a:rPr lang="en-AU" sz="3600" dirty="0"/>
              <a:t>All the automated tests in the pyramid cannot be classed as an evaluation of a product by learning via experimentation. They are essentially CHECKS.”</a:t>
            </a:r>
          </a:p>
        </p:txBody>
      </p:sp>
      <p:sp>
        <p:nvSpPr>
          <p:cNvPr id="4" name="Slide Number Placeholder 3"/>
          <p:cNvSpPr>
            <a:spLocks noGrp="1"/>
          </p:cNvSpPr>
          <p:nvPr>
            <p:ph type="sldNum" sz="quarter" idx="12"/>
          </p:nvPr>
        </p:nvSpPr>
        <p:spPr/>
        <p:txBody>
          <a:bodyPr/>
          <a:lstStyle/>
          <a:p>
            <a:fld id="{1DEBBDC7-4A1B-43E6-8DA6-58148E08E8A6}" type="slidenum">
              <a:rPr lang="en-AU" smtClean="0"/>
              <a:pPr/>
              <a:t>14</a:t>
            </a:fld>
            <a:endParaRPr lang="en-AU" dirty="0"/>
          </a:p>
        </p:txBody>
      </p:sp>
      <p:sp>
        <p:nvSpPr>
          <p:cNvPr id="5" name="Subtitle 4"/>
          <p:cNvSpPr>
            <a:spLocks noGrp="1"/>
          </p:cNvSpPr>
          <p:nvPr>
            <p:ph type="subTitle" idx="1"/>
          </p:nvPr>
        </p:nvSpPr>
        <p:spPr/>
        <p:txBody>
          <a:bodyPr/>
          <a:lstStyle/>
          <a:p>
            <a:pPr algn="r"/>
            <a:r>
              <a:rPr lang="en-AU" dirty="0"/>
              <a:t>Hamish </a:t>
            </a:r>
            <a:r>
              <a:rPr lang="en-AU" dirty="0" err="1"/>
              <a:t>Tedeschi</a:t>
            </a:r>
            <a:r>
              <a:rPr lang="en-AU" dirty="0"/>
              <a:t>, </a:t>
            </a:r>
            <a:r>
              <a:rPr lang="en-AU" dirty="0" err="1"/>
              <a:t>MagenTys</a:t>
            </a:r>
            <a:endParaRPr lang="en-AU" dirty="0"/>
          </a:p>
        </p:txBody>
      </p:sp>
      <p:sp>
        <p:nvSpPr>
          <p:cNvPr id="6" name="Rectangle 5"/>
          <p:cNvSpPr/>
          <p:nvPr/>
        </p:nvSpPr>
        <p:spPr>
          <a:xfrm>
            <a:off x="1302704" y="5734050"/>
            <a:ext cx="8577093" cy="523220"/>
          </a:xfrm>
          <a:prstGeom prst="rect">
            <a:avLst/>
          </a:prstGeom>
        </p:spPr>
        <p:txBody>
          <a:bodyPr wrap="none">
            <a:spAutoFit/>
          </a:bodyPr>
          <a:lstStyle/>
          <a:p>
            <a:pPr algn="ctr"/>
            <a:r>
              <a:rPr lang="en-AU" sz="2800" b="1" i="1" dirty="0">
                <a:solidFill>
                  <a:schemeClr val="bg1"/>
                </a:solidFill>
              </a:rPr>
              <a:t>We need to accelerate the time to get to real users</a:t>
            </a:r>
          </a:p>
        </p:txBody>
      </p:sp>
    </p:spTree>
    <p:extLst>
      <p:ext uri="{BB962C8B-B14F-4D97-AF65-F5344CB8AC3E}">
        <p14:creationId xmlns:p14="http://schemas.microsoft.com/office/powerpoint/2010/main" val="247989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release</a:t>
            </a:r>
          </a:p>
        </p:txBody>
      </p:sp>
      <p:sp>
        <p:nvSpPr>
          <p:cNvPr id="3" name="Content Placeholder 2"/>
          <p:cNvSpPr>
            <a:spLocks noGrp="1"/>
          </p:cNvSpPr>
          <p:nvPr>
            <p:ph idx="1"/>
          </p:nvPr>
        </p:nvSpPr>
        <p:spPr/>
        <p:txBody>
          <a:bodyPr/>
          <a:lstStyle/>
          <a:p>
            <a:r>
              <a:rPr lang="en-AU" dirty="0"/>
              <a:t>You can only release when you meet your minimum confidence level.</a:t>
            </a:r>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 of release</a:t>
            </a:r>
          </a:p>
        </p:txBody>
      </p:sp>
      <p:sp>
        <p:nvSpPr>
          <p:cNvPr id="8" name="TextBox 7"/>
          <p:cNvSpPr txBox="1"/>
          <p:nvPr/>
        </p:nvSpPr>
        <p:spPr>
          <a:xfrm>
            <a:off x="6982877" y="6149548"/>
            <a:ext cx="2784737"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Automated “checks”</a:t>
            </a: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743278" y="4796081"/>
            <a:ext cx="4200189"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Brittle tests (low confidence)</a:t>
            </a:r>
          </a:p>
          <a:p>
            <a:r>
              <a:rPr lang="en-AU" dirty="0">
                <a:latin typeface="SketchFlow Print" panose="02000000000000000000" pitchFamily="2" charset="0"/>
              </a:rPr>
              <a:t>Lots of time running tests</a:t>
            </a:r>
          </a:p>
          <a:p>
            <a:r>
              <a:rPr lang="en-AU" dirty="0">
                <a:latin typeface="SketchFlow Print" panose="02000000000000000000" pitchFamily="2" charset="0"/>
              </a:rPr>
              <a:t>Lots of time writing tests</a:t>
            </a:r>
          </a:p>
        </p:txBody>
      </p:sp>
      <p:sp>
        <p:nvSpPr>
          <p:cNvPr id="14" name="TextBox 13"/>
          <p:cNvSpPr txBox="1"/>
          <p:nvPr/>
        </p:nvSpPr>
        <p:spPr>
          <a:xfrm>
            <a:off x="1445082" y="4796081"/>
            <a:ext cx="4362092"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Fear of refactoring</a:t>
            </a:r>
          </a:p>
          <a:p>
            <a:r>
              <a:rPr lang="en-AU" dirty="0">
                <a:latin typeface="SketchFlow Print" panose="02000000000000000000" pitchFamily="2" charset="0"/>
              </a:rPr>
              <a:t>Manual regression testing</a:t>
            </a:r>
          </a:p>
          <a:p>
            <a:r>
              <a:rPr lang="en-US" dirty="0">
                <a:latin typeface="SketchFlow Print" panose="02000000000000000000" pitchFamily="2" charset="0"/>
              </a:rPr>
              <a:t>Wasted time fixing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br>
              <a:rPr lang="en-AU" dirty="0"/>
            </a:br>
            <a:br>
              <a:rPr lang="en-AU" dirty="0"/>
            </a:br>
            <a:r>
              <a:rPr lang="en-AU" sz="4000" dirty="0">
                <a:latin typeface="+mn-lt"/>
              </a:rPr>
              <a:t>* Speed and confidence are inversely proportional</a:t>
            </a:r>
            <a:br>
              <a:rPr lang="en-AU" sz="4000" dirty="0">
                <a:latin typeface="+mn-lt"/>
              </a:rPr>
            </a:br>
            <a:r>
              <a:rPr lang="en-AU" sz="4000" dirty="0">
                <a:latin typeface="+mn-lt"/>
              </a:rPr>
              <a:t>* Testing pyramid is too rigid – we can be smarter</a:t>
            </a:r>
            <a:br>
              <a:rPr lang="en-AU" sz="4000" dirty="0">
                <a:latin typeface="+mn-lt"/>
              </a:rPr>
            </a:br>
            <a:r>
              <a:rPr lang="en-AU" sz="4000" dirty="0">
                <a:latin typeface="+mn-lt"/>
              </a:rPr>
              <a:t>* Speed up releases via checks; then facilitate real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16</a:t>
            </a:fld>
            <a:endParaRPr lang="en-AU" dirty="0"/>
          </a:p>
        </p:txBody>
      </p:sp>
    </p:spTree>
    <p:extLst>
      <p:ext uri="{BB962C8B-B14F-4D97-AF65-F5344CB8AC3E}">
        <p14:creationId xmlns:p14="http://schemas.microsoft.com/office/powerpoint/2010/main" val="2301727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 how do we decide on a testing strategy then?</a:t>
            </a:r>
          </a:p>
        </p:txBody>
      </p:sp>
      <p:sp>
        <p:nvSpPr>
          <p:cNvPr id="5" name="Slide Number Placeholder 4"/>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1302964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2855408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93676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a:t>Why </a:t>
            </a:r>
            <a:r>
              <a:rPr lang="en-US" dirty="0" err="1"/>
              <a:t>microtesting</a:t>
            </a:r>
            <a:r>
              <a:rPr lang="en-US" dirty="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66614" y="3429794"/>
            <a:ext cx="6364371" cy="1384995"/>
          </a:xfrm>
          <a:prstGeom prst="rect">
            <a:avLst/>
          </a:prstGeom>
          <a:noFill/>
        </p:spPr>
        <p:txBody>
          <a:bodyPr wrap="none" rtlCol="0">
            <a:spAutoFit/>
          </a:bodyPr>
          <a:lstStyle/>
          <a:p>
            <a:r>
              <a:rPr lang="en-US" sz="2800" dirty="0"/>
              <a:t>We were going to go with </a:t>
            </a:r>
            <a:r>
              <a:rPr lang="en-US" sz="2800" dirty="0" err="1"/>
              <a:t>nano</a:t>
            </a:r>
            <a:r>
              <a:rPr lang="en-US" sz="2800" dirty="0"/>
              <a:t> testing</a:t>
            </a:r>
          </a:p>
          <a:p>
            <a:r>
              <a:rPr lang="en-US" sz="2800" dirty="0"/>
              <a:t>Cooler than </a:t>
            </a:r>
            <a:r>
              <a:rPr lang="en-US" sz="2800" dirty="0" err="1"/>
              <a:t>microservices</a:t>
            </a:r>
            <a:endParaRPr lang="en-US" sz="2800" dirty="0"/>
          </a:p>
          <a:p>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a:t>Because we have been writing less tests,</a:t>
            </a:r>
          </a:p>
          <a:p>
            <a:r>
              <a:rPr lang="en-US" sz="2800" b="1" dirty="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a:latin typeface="+mj-lt"/>
              </a:rPr>
              <a:t>Yes and no.</a:t>
            </a: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Enterprise Grade Testing™</a:t>
            </a:r>
            <a:endParaRPr lang="en-AU"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a:t>Keep it nimble</a:t>
            </a:r>
          </a:p>
          <a:p>
            <a:r>
              <a:rPr lang="en-GB" dirty="0"/>
              <a:t>Make it per-project</a:t>
            </a:r>
          </a:p>
          <a:p>
            <a:r>
              <a:rPr lang="en-GB" dirty="0"/>
              <a:t>Actually change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Subcutaneous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764541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a:t>Subcutaneous Test</a:t>
            </a:r>
            <a:endParaRPr lang="en-AU" dirty="0"/>
          </a:p>
        </p:txBody>
      </p:sp>
    </p:spTree>
    <p:extLst>
      <p:ext uri="{BB962C8B-B14F-4D97-AF65-F5344CB8AC3E}">
        <p14:creationId xmlns:p14="http://schemas.microsoft.com/office/powerpoint/2010/main" val="3270116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Advantages</a:t>
            </a:r>
          </a:p>
        </p:txBody>
      </p:sp>
      <p:sp>
        <p:nvSpPr>
          <p:cNvPr id="3" name="Content Placeholder 2"/>
          <p:cNvSpPr>
            <a:spLocks noGrp="1"/>
          </p:cNvSpPr>
          <p:nvPr>
            <p:ph idx="1"/>
          </p:nvPr>
        </p:nvSpPr>
        <p:spPr/>
        <p:txBody>
          <a:bodyPr/>
          <a:lstStyle/>
          <a:p>
            <a:r>
              <a:rPr lang="en-AU" dirty="0"/>
              <a:t>Testing behaviour </a:t>
            </a:r>
            <a:r>
              <a:rPr lang="en-AU" dirty="0">
                <a:sym typeface="Wingdings" panose="05000000000000000000" pitchFamily="2" charset="2"/>
              </a:rPr>
              <a:t></a:t>
            </a:r>
            <a:r>
              <a:rPr lang="en-AU" dirty="0"/>
              <a:t> acceptance criteria </a:t>
            </a:r>
            <a:r>
              <a:rPr lang="en-AU" dirty="0">
                <a:sym typeface="Wingdings" panose="05000000000000000000" pitchFamily="2" charset="2"/>
              </a:rPr>
              <a:t></a:t>
            </a:r>
            <a:r>
              <a:rPr lang="en-AU" dirty="0"/>
              <a:t> ATDD, executable specification</a:t>
            </a:r>
          </a:p>
          <a:p>
            <a:r>
              <a:rPr lang="en-AU" dirty="0"/>
              <a:t>High amount of confidence</a:t>
            </a:r>
          </a:p>
          <a:p>
            <a:r>
              <a:rPr lang="en-AU" dirty="0"/>
              <a:t>Reasonably fast without the fragility of UI tests</a:t>
            </a:r>
          </a:p>
          <a:p>
            <a:r>
              <a:rPr lang="en-AU" dirty="0"/>
              <a:t>Refactoring friendly </a:t>
            </a:r>
            <a:r>
              <a:rPr lang="en-AU" dirty="0">
                <a:sym typeface="Wingdings" panose="05000000000000000000" pitchFamily="2" charset="2"/>
              </a:rPr>
              <a:t></a:t>
            </a:r>
          </a:p>
          <a:p>
            <a:r>
              <a:rPr lang="en-AU" dirty="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3006695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a:solidFill>
                  <a:schemeClr val="bg1"/>
                </a:solidFill>
              </a:rPr>
              <a:t>Silver bullet!?</a:t>
            </a:r>
          </a:p>
        </p:txBody>
      </p:sp>
    </p:spTree>
    <p:extLst>
      <p:ext uri="{BB962C8B-B14F-4D97-AF65-F5344CB8AC3E}">
        <p14:creationId xmlns:p14="http://schemas.microsoft.com/office/powerpoint/2010/main" val="42925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endParaRPr lang="en-AU" dirty="0"/>
          </a:p>
        </p:txBody>
      </p:sp>
      <p:sp>
        <p:nvSpPr>
          <p:cNvPr id="3" name="Content Placeholder 2"/>
          <p:cNvSpPr>
            <a:spLocks noGrp="1"/>
          </p:cNvSpPr>
          <p:nvPr>
            <p:ph idx="1"/>
          </p:nvPr>
        </p:nvSpPr>
        <p:spPr/>
        <p:txBody>
          <a:bodyPr/>
          <a:lstStyle/>
          <a:p>
            <a:r>
              <a:rPr lang="en-AU" dirty="0"/>
              <a:t>Hard to get complete coverage of </a:t>
            </a:r>
            <a:r>
              <a:rPr lang="en-AU" i="1" dirty="0"/>
              <a:t>complex</a:t>
            </a:r>
            <a:r>
              <a:rPr lang="en-AU" dirty="0"/>
              <a:t> code</a:t>
            </a:r>
          </a:p>
          <a:p>
            <a:pPr lvl="1"/>
            <a:r>
              <a:rPr lang="en-AU" dirty="0"/>
              <a:t>Combinatorial explosion</a:t>
            </a:r>
          </a:p>
          <a:p>
            <a:r>
              <a:rPr lang="en-US" dirty="0"/>
              <a:t>Hard to know why broken</a:t>
            </a:r>
          </a:p>
          <a:p>
            <a:r>
              <a:rPr lang="en-AU" dirty="0"/>
              <a:t>Multiple test failures</a:t>
            </a:r>
          </a:p>
          <a:p>
            <a:r>
              <a:rPr lang="en-AU" dirty="0"/>
              <a:t>Test complexity – lots of moving parts</a:t>
            </a:r>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1760841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27</a:t>
            </a:fld>
            <a:endParaRPr lang="en-AU" dirty="0"/>
          </a:p>
        </p:txBody>
      </p:sp>
    </p:spTree>
    <p:extLst>
      <p:ext uri="{BB962C8B-B14F-4D97-AF65-F5344CB8AC3E}">
        <p14:creationId xmlns:p14="http://schemas.microsoft.com/office/powerpoint/2010/main" val="2277968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 tests </a:t>
            </a:r>
            <a:r>
              <a:rPr lang="en-GB" sz="5400" dirty="0"/>
              <a:t>(“unit” tests</a:t>
            </a:r>
            <a:r>
              <a:rPr lang="en-GB" dirty="0"/>
              <a:t>)</a:t>
            </a:r>
            <a:endParaRPr lang="en-AU" dirty="0"/>
          </a:p>
        </p:txBody>
      </p:sp>
      <p:sp>
        <p:nvSpPr>
          <p:cNvPr id="3" name="Content Placeholder 2"/>
          <p:cNvSpPr>
            <a:spLocks noGrp="1"/>
          </p:cNvSpPr>
          <p:nvPr>
            <p:ph idx="1"/>
          </p:nvPr>
        </p:nvSpPr>
        <p:spPr/>
        <p:txBody>
          <a:bodyPr/>
          <a:lstStyle/>
          <a:p>
            <a:r>
              <a:rPr lang="en-GB" dirty="0"/>
              <a:t>In-memory, in-process, low-level, implementation-focussed</a:t>
            </a:r>
          </a:p>
          <a:p>
            <a:r>
              <a:rPr lang="en-GB" dirty="0"/>
              <a:t>Lightning fast, but lower confidence</a:t>
            </a:r>
          </a:p>
          <a:p>
            <a:r>
              <a:rPr lang="en-GB" dirty="0"/>
              <a:t>Inhibits ability to safely/painlessly refactor</a:t>
            </a:r>
          </a:p>
          <a:p>
            <a:r>
              <a:rPr lang="en-GB" dirty="0"/>
              <a:t>Important tool in the right situation</a:t>
            </a:r>
          </a:p>
          <a:p>
            <a:r>
              <a:rPr lang="en-GB" dirty="0"/>
              <a:t>Useful to drive </a:t>
            </a:r>
            <a:r>
              <a:rPr lang="en-GB" dirty="0" err="1"/>
              <a:t>impl</a:t>
            </a:r>
            <a:r>
              <a:rPr lang="en-GB" dirty="0"/>
              <a:t>/support of complexity</a:t>
            </a:r>
          </a:p>
          <a:p>
            <a:pPr lvl="1"/>
            <a:r>
              <a:rPr lang="en-GB" dirty="0"/>
              <a:t>Decision point – </a:t>
            </a:r>
            <a:r>
              <a:rPr lang="en-GB" b="1" dirty="0"/>
              <a:t>throw away </a:t>
            </a:r>
            <a:r>
              <a:rPr lang="en-GB" dirty="0"/>
              <a:t>or </a:t>
            </a:r>
            <a:r>
              <a:rPr lang="en-GB" i="1" dirty="0"/>
              <a:t>keep</a:t>
            </a:r>
            <a:r>
              <a:rPr lang="en-GB" dirty="0"/>
              <a:t>?</a:t>
            </a:r>
          </a:p>
          <a:p>
            <a:endParaRPr lang="en-GB" dirty="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512503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Implementation unit tests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472543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automated UI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30</a:t>
            </a:fld>
            <a:endParaRPr lang="en-AU" dirty="0"/>
          </a:p>
        </p:txBody>
      </p:sp>
    </p:spTree>
    <p:extLst>
      <p:ext uri="{BB962C8B-B14F-4D97-AF65-F5344CB8AC3E}">
        <p14:creationId xmlns:p14="http://schemas.microsoft.com/office/powerpoint/2010/main" val="3822264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UI tests</a:t>
            </a:r>
            <a:endParaRPr lang="en-AU" dirty="0"/>
          </a:p>
        </p:txBody>
      </p:sp>
      <p:sp>
        <p:nvSpPr>
          <p:cNvPr id="3" name="Content Placeholder 2"/>
          <p:cNvSpPr>
            <a:spLocks noGrp="1"/>
          </p:cNvSpPr>
          <p:nvPr>
            <p:ph idx="1"/>
          </p:nvPr>
        </p:nvSpPr>
        <p:spPr/>
        <p:txBody>
          <a:bodyPr/>
          <a:lstStyle/>
          <a:p>
            <a:r>
              <a:rPr lang="en-US" dirty="0"/>
              <a:t>High confidence</a:t>
            </a:r>
          </a:p>
          <a:p>
            <a:r>
              <a:rPr lang="en-US" dirty="0"/>
              <a:t>Slow and fragile</a:t>
            </a:r>
          </a:p>
          <a:p>
            <a:endParaRPr lang="en-US" dirty="0"/>
          </a:p>
          <a:p>
            <a:r>
              <a:rPr lang="en-US" dirty="0"/>
              <a:t>Great for complex UIs and high-value scenarios</a:t>
            </a:r>
          </a:p>
          <a:p>
            <a:r>
              <a:rPr lang="en-US" dirty="0"/>
              <a:t>It’s a cost-benefit trade-off: don’t blindly cover everything in them – be </a:t>
            </a:r>
            <a:r>
              <a:rPr lang="en-US" i="1" dirty="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288212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4264331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Context</a:t>
            </a:r>
          </a:p>
        </p:txBody>
      </p:sp>
      <p:sp>
        <p:nvSpPr>
          <p:cNvPr id="3" name="Content Placeholder 2"/>
          <p:cNvSpPr>
            <a:spLocks noGrp="1"/>
          </p:cNvSpPr>
          <p:nvPr>
            <p:ph idx="1"/>
          </p:nvPr>
        </p:nvSpPr>
        <p:spPr/>
        <p:txBody>
          <a:bodyPr/>
          <a:lstStyle/>
          <a:p>
            <a:r>
              <a:rPr lang="en-AU" sz="2400" dirty="0"/>
              <a:t>Small</a:t>
            </a:r>
            <a:r>
              <a:rPr lang="en-AU" dirty="0"/>
              <a:t> to </a:t>
            </a:r>
            <a:r>
              <a:rPr lang="en-AU" sz="3200" dirty="0"/>
              <a:t>Medium</a:t>
            </a:r>
            <a:r>
              <a:rPr lang="en-AU" dirty="0"/>
              <a:t> line-of-business apps</a:t>
            </a:r>
          </a:p>
          <a:p>
            <a:r>
              <a:rPr lang="en-AU" dirty="0"/>
              <a:t>Many industries: education, telecomm., financial</a:t>
            </a:r>
          </a:p>
          <a:p>
            <a:r>
              <a:rPr lang="en-AU" i="1" dirty="0"/>
              <a:t>Relatively</a:t>
            </a:r>
            <a:r>
              <a:rPr lang="en-AU" dirty="0"/>
              <a:t> small proportion of </a:t>
            </a:r>
            <a:r>
              <a:rPr lang="en-AU" sz="4400" dirty="0"/>
              <a:t>complex </a:t>
            </a:r>
            <a:r>
              <a:rPr lang="en-AU" dirty="0"/>
              <a:t>code</a:t>
            </a:r>
          </a:p>
          <a:p>
            <a:r>
              <a:rPr lang="en-AU" dirty="0"/>
              <a:t>Not real-time / life-or-death</a:t>
            </a:r>
          </a:p>
          <a:p>
            <a:r>
              <a:rPr lang="en-AU" dirty="0"/>
              <a:t>Using continuous delivery</a:t>
            </a:r>
          </a:p>
          <a:p>
            <a:r>
              <a:rPr lang="en-AU" dirty="0"/>
              <a:t>Mixture of AngularJS, </a:t>
            </a:r>
            <a:r>
              <a:rPr lang="en-AU" dirty="0" err="1"/>
              <a:t>Xamarin</a:t>
            </a:r>
            <a:r>
              <a:rPr lang="en-AU" dirty="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3860481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testing strategy</a:t>
            </a:r>
          </a:p>
        </p:txBody>
      </p:sp>
      <p:sp>
        <p:nvSpPr>
          <p:cNvPr id="3" name="Content Placeholder 2"/>
          <p:cNvSpPr>
            <a:spLocks noGrp="1"/>
          </p:cNvSpPr>
          <p:nvPr>
            <p:ph idx="1"/>
          </p:nvPr>
        </p:nvSpPr>
        <p:spPr/>
        <p:txBody>
          <a:bodyPr/>
          <a:lstStyle/>
          <a:p>
            <a:r>
              <a:rPr lang="en-AU" sz="4800" b="1" dirty="0"/>
              <a:t>Subcutaneous tests </a:t>
            </a:r>
            <a:r>
              <a:rPr lang="en-AU" dirty="0"/>
              <a:t>for ASP.NET MVC/AngularJS controllers, AngularJS directives and </a:t>
            </a:r>
            <a:r>
              <a:rPr lang="en-AU" dirty="0" err="1"/>
              <a:t>Xamarin</a:t>
            </a:r>
            <a:r>
              <a:rPr lang="en-AU" dirty="0"/>
              <a:t> view models</a:t>
            </a:r>
          </a:p>
          <a:p>
            <a:r>
              <a:rPr lang="en-AU" dirty="0"/>
              <a:t>In-memory full stack HTTP server requests for ASP.NET Web API</a:t>
            </a:r>
          </a:p>
          <a:p>
            <a:r>
              <a:rPr lang="en-AU" dirty="0"/>
              <a:t>Small, but judicious use of convention tests, route tests, integration tests, “unit” tests, end-to-end tests and UI tests</a:t>
            </a:r>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275582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techniques do we use to make subcutaneous testing easier / more maintainable?</a:t>
            </a:r>
          </a:p>
        </p:txBody>
      </p:sp>
      <p:sp>
        <p:nvSpPr>
          <p:cNvPr id="5" name="Slide Number Placeholder 4"/>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709202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Behaviour Driven Tests</a:t>
            </a:r>
          </a:p>
        </p:txBody>
      </p:sp>
      <p:sp>
        <p:nvSpPr>
          <p:cNvPr id="3" name="Content Placeholder 2"/>
          <p:cNvSpPr>
            <a:spLocks noGrp="1"/>
          </p:cNvSpPr>
          <p:nvPr>
            <p:ph idx="1"/>
          </p:nvPr>
        </p:nvSpPr>
        <p:spPr/>
        <p:txBody>
          <a:bodyPr/>
          <a:lstStyle/>
          <a:p>
            <a:pPr lvl="1"/>
            <a:r>
              <a:rPr lang="en-AU" dirty="0"/>
              <a:t>Confidence</a:t>
            </a:r>
          </a:p>
          <a:p>
            <a:pPr lvl="1"/>
            <a:r>
              <a:rPr lang="en-AU" dirty="0"/>
              <a:t>Focus</a:t>
            </a:r>
          </a:p>
          <a:p>
            <a:pPr lvl="1"/>
            <a:r>
              <a:rPr lang="en-AU" dirty="0"/>
              <a:t>Easy to read and write</a:t>
            </a:r>
          </a:p>
          <a:p>
            <a:pPr lvl="1"/>
            <a:endParaRPr lang="en-AU" i="1" dirty="0"/>
          </a:p>
          <a:p>
            <a:pPr lvl="1"/>
            <a:endParaRPr lang="en-AU" i="1" dirty="0"/>
          </a:p>
          <a:p>
            <a:pPr lvl="1"/>
            <a:endParaRPr lang="en-AU" i="1" dirty="0"/>
          </a:p>
          <a:p>
            <a:pPr lvl="1"/>
            <a:endParaRPr lang="en-AU" i="1" dirty="0"/>
          </a:p>
          <a:p>
            <a:pPr lvl="1"/>
            <a:r>
              <a:rPr lang="en-AU" i="1" dirty="0"/>
              <a:t>Tip: </a:t>
            </a:r>
            <a:r>
              <a:rPr lang="en-AU" dirty="0"/>
              <a:t>If you’re using .NET, look into </a:t>
            </a:r>
            <a:r>
              <a:rPr lang="en-GB" dirty="0" err="1"/>
              <a:t>BDDfy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2202525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a:t>Bddfy</a:t>
            </a:r>
            <a:r>
              <a:rPr lang="en-AU" sz="3200" dirty="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37</a:t>
            </a:fld>
            <a:endParaRPr lang="en-AU" dirty="0"/>
          </a:p>
        </p:txBody>
      </p:sp>
    </p:spTree>
    <p:extLst>
      <p:ext uri="{BB962C8B-B14F-4D97-AF65-F5344CB8AC3E}">
        <p14:creationId xmlns:p14="http://schemas.microsoft.com/office/powerpoint/2010/main" val="3035606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Driving tests via DI container</a:t>
            </a:r>
          </a:p>
        </p:txBody>
      </p:sp>
      <p:sp>
        <p:nvSpPr>
          <p:cNvPr id="3" name="Content Placeholder 2"/>
          <p:cNvSpPr>
            <a:spLocks noGrp="1"/>
          </p:cNvSpPr>
          <p:nvPr>
            <p:ph idx="1"/>
          </p:nvPr>
        </p:nvSpPr>
        <p:spPr/>
        <p:txBody>
          <a:bodyPr/>
          <a:lstStyle/>
          <a:p>
            <a:pPr lvl="1"/>
            <a:r>
              <a:rPr lang="en-AU" dirty="0"/>
              <a:t>Helps avoid implementation details</a:t>
            </a:r>
          </a:p>
          <a:p>
            <a:pPr lvl="1"/>
            <a:r>
              <a:rPr lang="en-AU" dirty="0"/>
              <a:t>Ensures production code paths</a:t>
            </a:r>
          </a:p>
          <a:p>
            <a:pPr lvl="1"/>
            <a:r>
              <a:rPr lang="en-AU" dirty="0"/>
              <a:t>Easy to selectively provide mocks</a:t>
            </a:r>
          </a:p>
          <a:p>
            <a:pPr lvl="1"/>
            <a:endParaRPr lang="en-AU" dirty="0"/>
          </a:p>
          <a:p>
            <a:pPr lvl="1"/>
            <a:endParaRPr lang="en-AU" dirty="0"/>
          </a:p>
          <a:p>
            <a:pPr lvl="1"/>
            <a:endParaRPr lang="en-AU" dirty="0"/>
          </a:p>
          <a:p>
            <a:pPr lvl="1"/>
            <a:r>
              <a:rPr lang="en-AU" i="1" dirty="0"/>
              <a:t>Tip: </a:t>
            </a:r>
            <a:r>
              <a:rPr lang="en-AU" dirty="0"/>
              <a:t>Use child lifetime scopes to isolate test runs and incur container </a:t>
            </a:r>
            <a:r>
              <a:rPr lang="en-AU" dirty="0" err="1"/>
              <a:t>startup</a:t>
            </a:r>
            <a:r>
              <a:rPr lang="en-AU" dirty="0"/>
              <a:t> cost once only</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3643452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Avoiding mocks / Hand-rolling</a:t>
            </a:r>
          </a:p>
        </p:txBody>
      </p:sp>
      <p:sp>
        <p:nvSpPr>
          <p:cNvPr id="3" name="Content Placeholder 2"/>
          <p:cNvSpPr>
            <a:spLocks noGrp="1"/>
          </p:cNvSpPr>
          <p:nvPr>
            <p:ph idx="1"/>
          </p:nvPr>
        </p:nvSpPr>
        <p:spPr/>
        <p:txBody>
          <a:bodyPr/>
          <a:lstStyle/>
          <a:p>
            <a:r>
              <a:rPr lang="en-AU" dirty="0"/>
              <a:t>Avoids implementation details</a:t>
            </a:r>
          </a:p>
          <a:p>
            <a:r>
              <a:rPr lang="en-AU" dirty="0"/>
              <a:t>Only mock external dependencies</a:t>
            </a:r>
          </a:p>
          <a:p>
            <a:r>
              <a:rPr lang="en-AU" dirty="0"/>
              <a:t>Hand-rolled mocks – make mocking painful</a:t>
            </a:r>
          </a:p>
          <a:p>
            <a:pPr lvl="1"/>
            <a:r>
              <a:rPr lang="en-AU" dirty="0"/>
              <a:t>Allow behaviour to be codified</a:t>
            </a:r>
          </a:p>
          <a:p>
            <a:endParaRPr lang="en-AU" dirty="0"/>
          </a:p>
          <a:p>
            <a:r>
              <a:rPr lang="en-AU" i="1" dirty="0"/>
              <a:t>Tip</a:t>
            </a:r>
            <a:r>
              <a:rPr lang="en-AU" dirty="0"/>
              <a:t>: Create standard request/response pairs for APIs as a cross-cutting testing concern</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39</a:t>
            </a:fld>
            <a:endParaRPr lang="en-AU"/>
          </a:p>
        </p:txBody>
      </p:sp>
    </p:spTree>
    <p:extLst>
      <p:ext uri="{BB962C8B-B14F-4D97-AF65-F5344CB8AC3E}">
        <p14:creationId xmlns:p14="http://schemas.microsoft.com/office/powerpoint/2010/main" val="70292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Hand-rolled </a:t>
            </a:r>
            <a:r>
              <a:rPr lang="en-AU" sz="320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40</a:t>
            </a:fld>
            <a:endParaRPr lang="en-AU" dirty="0"/>
          </a:p>
        </p:txBody>
      </p:sp>
    </p:spTree>
    <p:extLst>
      <p:ext uri="{BB962C8B-B14F-4D97-AF65-F5344CB8AC3E}">
        <p14:creationId xmlns:p14="http://schemas.microsoft.com/office/powerpoint/2010/main" val="882985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Approval Tests</a:t>
            </a:r>
          </a:p>
        </p:txBody>
      </p:sp>
      <p:sp>
        <p:nvSpPr>
          <p:cNvPr id="3" name="Content Placeholder 2"/>
          <p:cNvSpPr>
            <a:spLocks noGrp="1"/>
          </p:cNvSpPr>
          <p:nvPr>
            <p:ph idx="1"/>
          </p:nvPr>
        </p:nvSpPr>
        <p:spPr/>
        <p:txBody>
          <a:bodyPr/>
          <a:lstStyle/>
          <a:p>
            <a:r>
              <a:rPr lang="en-AU" dirty="0"/>
              <a:t>Test HTML / JSON / XML / text / images etc.</a:t>
            </a:r>
          </a:p>
          <a:p>
            <a:r>
              <a:rPr lang="en-AU" dirty="0"/>
              <a:t>Use human brain</a:t>
            </a:r>
          </a:p>
          <a:p>
            <a:r>
              <a:rPr lang="en-AU" dirty="0"/>
              <a:t>Avoid tedium of assertions</a:t>
            </a:r>
          </a:p>
          <a:p>
            <a:r>
              <a:rPr lang="en-AU" dirty="0"/>
              <a:t>Pin down complex behaviour quickly and easily</a:t>
            </a:r>
          </a:p>
          <a:p>
            <a:r>
              <a:rPr lang="en-AU" dirty="0"/>
              <a:t>Get a nice diff view when things change</a:t>
            </a:r>
          </a:p>
          <a:p>
            <a:endParaRPr lang="en-AU" dirty="0"/>
          </a:p>
          <a:p>
            <a:r>
              <a:rPr lang="en-AU" i="1" dirty="0"/>
              <a:t>Tip</a:t>
            </a:r>
            <a:r>
              <a:rPr lang="en-AU" dirty="0"/>
              <a:t>:</a:t>
            </a:r>
            <a:r>
              <a:rPr lang="en-AU" i="1" dirty="0"/>
              <a:t> </a:t>
            </a:r>
            <a:r>
              <a:rPr lang="en-AU" dirty="0"/>
              <a:t>Available in a bunch of languages</a:t>
            </a:r>
          </a:p>
        </p:txBody>
      </p:sp>
      <p:sp>
        <p:nvSpPr>
          <p:cNvPr id="5" name="Slide Number Placeholder 4"/>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3140788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Object Mother / Test Data Builder</a:t>
            </a:r>
          </a:p>
        </p:txBody>
      </p:sp>
      <p:sp>
        <p:nvSpPr>
          <p:cNvPr id="3" name="Content Placeholder 2"/>
          <p:cNvSpPr>
            <a:spLocks noGrp="1"/>
          </p:cNvSpPr>
          <p:nvPr>
            <p:ph idx="1"/>
          </p:nvPr>
        </p:nvSpPr>
        <p:spPr/>
        <p:txBody>
          <a:bodyPr/>
          <a:lstStyle/>
          <a:p>
            <a:r>
              <a:rPr lang="en-AU" dirty="0"/>
              <a:t>Two powerful patterns </a:t>
            </a:r>
            <a:r>
              <a:rPr lang="en-AU"/>
              <a:t>that complement</a:t>
            </a:r>
            <a:endParaRPr lang="en-AU" dirty="0"/>
          </a:p>
          <a:p>
            <a:r>
              <a:rPr lang="en-AU" dirty="0"/>
              <a:t>Improves consistency, clarity of intent, tests-as-documentation, readability, maintainability</a:t>
            </a:r>
          </a:p>
          <a:p>
            <a:r>
              <a:rPr lang="en-AU" dirty="0"/>
              <a:t>Allows you to simplify complex data setup</a:t>
            </a:r>
          </a:p>
          <a:p>
            <a:endParaRPr lang="en-AU" dirty="0"/>
          </a:p>
          <a:p>
            <a:r>
              <a:rPr lang="en-AU" i="1" dirty="0"/>
              <a:t>Tip</a:t>
            </a:r>
            <a:r>
              <a:rPr lang="en-AU" dirty="0"/>
              <a:t>: If you are using .NET check out </a:t>
            </a:r>
            <a:r>
              <a:rPr lang="en-AU" dirty="0" err="1"/>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2778771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43</a:t>
            </a:fld>
            <a:endParaRPr lang="en-AU" dirty="0"/>
          </a:p>
        </p:txBody>
      </p:sp>
    </p:spTree>
    <p:extLst>
      <p:ext uri="{BB962C8B-B14F-4D97-AF65-F5344CB8AC3E}">
        <p14:creationId xmlns:p14="http://schemas.microsoft.com/office/powerpoint/2010/main" val="4007714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a:t>Questions to ask…</a:t>
            </a:r>
            <a:br>
              <a:rPr lang="en-AU" dirty="0"/>
            </a:br>
            <a:br>
              <a:rPr lang="en-AU" dirty="0"/>
            </a:br>
            <a:r>
              <a:rPr lang="en-AU" sz="3600" dirty="0"/>
              <a:t>Are you happy with amount of effort, overall confidence and speed of feedback (checks and tests)?</a:t>
            </a:r>
            <a:br>
              <a:rPr lang="en-AU" sz="3600" dirty="0"/>
            </a:br>
            <a:br>
              <a:rPr lang="en-AU" sz="3600" dirty="0"/>
            </a:br>
            <a:r>
              <a:rPr lang="en-AU" sz="3600" dirty="0"/>
              <a:t>How can you make testing simpler?</a:t>
            </a:r>
            <a:br>
              <a:rPr lang="en-AU" sz="3600" dirty="0"/>
            </a:br>
            <a:br>
              <a:rPr lang="en-AU" sz="3600" dirty="0"/>
            </a:br>
            <a:r>
              <a:rPr lang="en-AU" sz="3600" dirty="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44</a:t>
            </a:fld>
            <a:endParaRPr lang="en-AU" dirty="0"/>
          </a:p>
        </p:txBody>
      </p:sp>
    </p:spTree>
    <p:extLst>
      <p:ext uri="{BB962C8B-B14F-4D97-AF65-F5344CB8AC3E}">
        <p14:creationId xmlns:p14="http://schemas.microsoft.com/office/powerpoint/2010/main" val="1490921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a:t>Thankyou!</a:t>
            </a:r>
            <a:br>
              <a:rPr lang="en-AU" dirty="0"/>
            </a:br>
            <a:br>
              <a:rPr lang="en-AU" dirty="0"/>
            </a:br>
            <a:r>
              <a:rPr lang="en-AU" dirty="0"/>
              <a:t>	Questions?</a:t>
            </a:r>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Consultant, Readify</a:t>
            </a:r>
          </a:p>
          <a:p>
            <a:pPr algn="r"/>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a:solidFill>
                  <a:schemeClr val="bg1"/>
                </a:solidFill>
              </a:rPr>
              <a:t>Matt Davies</a:t>
            </a:r>
          </a:p>
          <a:p>
            <a:r>
              <a:rPr lang="en-GB" sz="2400" dirty="0">
                <a:solidFill>
                  <a:schemeClr val="bg1"/>
                </a:solidFill>
              </a:rPr>
              <a:t>Lead Consultant, Readify</a:t>
            </a:r>
          </a:p>
          <a:p>
            <a:r>
              <a:rPr lang="en-GB" sz="2400" dirty="0">
                <a:solidFill>
                  <a:schemeClr val="bg1"/>
                </a:solidFill>
              </a:rPr>
              <a:t>@</a:t>
            </a:r>
            <a:r>
              <a:rPr lang="en-GB" sz="2400" dirty="0" err="1">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Further reading</a:t>
            </a:r>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https://vimeo.com/68390508</a:t>
            </a:r>
            <a:endParaRPr lang="en-AU" sz="2400" dirty="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756219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are we here?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6" name="TextBox 5"/>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The testing pyramid is the answer to all our questions</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6</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a:t>
            </a: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a:latin typeface="SketchFlow Print" panose="02000000000000000000" pitchFamily="2" charset="0"/>
              </a:rPr>
              <a:t>UI testing</a:t>
            </a: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a:latin typeface="SketchFlow Print" panose="02000000000000000000" pitchFamily="2" charset="0"/>
              </a:rPr>
              <a:t>Manual testing</a:t>
            </a: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a:t>* Ignoring other factors – this is just looking</a:t>
            </a:r>
          </a:p>
          <a:p>
            <a:r>
              <a:rPr lang="en-AU" sz="1400" dirty="0"/>
              <a:t>at speed and confidence</a:t>
            </a:r>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a:latin typeface="SketchFlow Print" panose="02000000000000000000" pitchFamily="2" charset="0"/>
              </a:rPr>
              <a:t>“unit” tests</a:t>
            </a: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a:latin typeface="SketchFlow Print" panose="02000000000000000000" pitchFamily="2" charset="0"/>
              </a:rPr>
              <a:t>real database calls</a:t>
            </a: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br>
              <a:rPr lang="en-AU" sz="3600" dirty="0"/>
            </a:b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9</a:t>
            </a:fld>
            <a:endParaRPr lang="en-AU" dirty="0"/>
          </a:p>
        </p:txBody>
      </p:sp>
      <p:sp>
        <p:nvSpPr>
          <p:cNvPr id="5" name="Subtitle 4"/>
          <p:cNvSpPr>
            <a:spLocks noGrp="1"/>
          </p:cNvSpPr>
          <p:nvPr>
            <p:ph type="subTitle" idx="1"/>
          </p:nvPr>
        </p:nvSpPr>
        <p:spPr/>
        <p:txBody>
          <a:bodyPr/>
          <a:lstStyle/>
          <a:p>
            <a:pPr algn="r"/>
            <a:r>
              <a:rPr lang="en-AU" dirty="0"/>
              <a:t>Jimmy </a:t>
            </a:r>
            <a:r>
              <a:rPr lang="en-AU" dirty="0" err="1"/>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2.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Readify PowerPoint</Template>
  <TotalTime>1575</TotalTime>
  <Words>2314</Words>
  <Application>Microsoft Office PowerPoint</Application>
  <PresentationFormat>Custom</PresentationFormat>
  <Paragraphs>424</Paragraphs>
  <Slides>46</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Why microtesting?</vt:lpstr>
      <vt:lpstr>PowerPoint Presentation</vt:lpstr>
      <vt:lpstr>PowerPoint Presentation</vt:lpstr>
      <vt:lpstr>Why are we here?</vt:lpstr>
      <vt:lpstr>Testing pyramid</vt:lpstr>
      <vt:lpstr>PowerPoint Presentation</vt:lpstr>
      <vt:lpstr>PowerPoint Presentation</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The goal of testing is not to test.</vt:lpstr>
      <vt:lpstr>Jimmy Bogard’s testing pyramid</vt:lpstr>
      <vt:lpstr>Our testing pyramid</vt:lpstr>
      <vt:lpstr>Our testing pyramid</vt:lpstr>
      <vt:lpstr>“Testing is the process of evaluating a product by learning about it through experimentation, which includes to some degree: questioning, study, modelling, observation and inference. All the automated tests in the pyramid cannot be classed as an evaluation of a product by learning via experimentation. They are essentially CHECKS.”</vt:lpstr>
      <vt:lpstr>Speed of release</vt:lpstr>
      <vt:lpstr>tl;dr  * Speed and confidence are inversely proportional * Testing pyramid is too rigid – we can be smarter * Speed up releases via checks; then facilitate real testing</vt:lpstr>
      <vt:lpstr>So, how do we decide on a testing strategy then?</vt:lpstr>
      <vt:lpstr>“Challenge yourself to start simple then inspect and adapt”</vt:lpstr>
      <vt:lpstr>Setting a testing strategy</vt:lpstr>
      <vt:lpstr>Is that an oversimplification?</vt:lpstr>
      <vt:lpstr>Enterprise Grade Testing™</vt:lpstr>
      <vt:lpstr>Subcutaneous testing</vt:lpstr>
      <vt:lpstr>PowerPoint Presentation</vt:lpstr>
      <vt:lpstr>Advantages</vt:lpstr>
      <vt:lpstr>PowerPoint Presentation</vt:lpstr>
      <vt:lpstr>Disadvantages</vt:lpstr>
      <vt:lpstr>What about “unit” tests?</vt:lpstr>
      <vt:lpstr>Implementation tests (“unit” tests)</vt:lpstr>
      <vt:lpstr>Demo Implementation unit tests vs subcutaneous test</vt:lpstr>
      <vt:lpstr>What about automated UI tests?</vt:lpstr>
      <vt:lpstr>Automated UI tests</vt:lpstr>
      <vt:lpstr>What testing strategy have we found effective?</vt:lpstr>
      <vt:lpstr>Context</vt:lpstr>
      <vt:lpstr>Example testing strategy</vt:lpstr>
      <vt:lpstr>What techniques do we use to make subcutaneous testing easier / more maintainable?</vt:lpstr>
      <vt:lpstr>Behaviour Driven Tests</vt:lpstr>
      <vt:lpstr>Demo Bddfy / class per scenario</vt:lpstr>
      <vt:lpstr>Driving tests via DI container</vt:lpstr>
      <vt:lpstr>Avoiding mocks / Hand-rolling</vt:lpstr>
      <vt:lpstr>Demo Hand-rolled mock example</vt:lpstr>
      <vt:lpstr>Approval Tests</vt:lpstr>
      <vt:lpstr>Object Mother / Test Data Builder</vt:lpstr>
      <vt:lpstr>Demo Test data generation example</vt:lpstr>
      <vt:lpstr>Questions to ask…  Are you happy with amount of effort, overall confidence and speed of feedback (checks and tests)?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Matt Davies</cp:lastModifiedBy>
  <cp:revision>181</cp:revision>
  <dcterms:created xsi:type="dcterms:W3CDTF">2015-05-04T07:51:09Z</dcterms:created>
  <dcterms:modified xsi:type="dcterms:W3CDTF">2016-07-07T08:33:31Z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